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56" r:id="rId2"/>
    <p:sldId id="267" r:id="rId3"/>
    <p:sldId id="268" r:id="rId4"/>
    <p:sldId id="269" r:id="rId5"/>
    <p:sldId id="27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DEFBB-5EE0-4A0A-80A3-054EC7F08139}" type="datetimeFigureOut">
              <a:rPr lang="ru-RU" smtClean="0"/>
              <a:t>09.09.2020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CD9E-7024-4A3E-9503-1F5B2579DD84}" type="slidenum">
              <a:rPr lang="ru-RU" smtClean="0"/>
              <a:t>‹#›</a:t>
            </a:fld>
            <a:endParaRPr lang="ru-RU"/>
          </a:p>
        </p:txBody>
      </p:sp>
    </p:spTree>
    <p:extLst>
      <p:ext uri="{BB962C8B-B14F-4D97-AF65-F5344CB8AC3E}">
        <p14:creationId xmlns:p14="http://schemas.microsoft.com/office/powerpoint/2010/main" val="339848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kern="1200" dirty="0" smtClean="0">
                <a:solidFill>
                  <a:schemeClr val="tx1"/>
                </a:solidFill>
                <a:effectLst/>
                <a:latin typeface="+mn-lt"/>
                <a:ea typeface="+mn-ea"/>
                <a:cs typeface="+mn-cs"/>
              </a:rPr>
              <a:t>Особенности:</a:t>
            </a:r>
            <a:r>
              <a:rPr lang="ru-RU" sz="1100" kern="1200" dirty="0" smtClean="0">
                <a:solidFill>
                  <a:schemeClr val="tx1"/>
                </a:solidFill>
                <a:effectLst/>
                <a:latin typeface="+mn-lt"/>
                <a:ea typeface="+mn-ea"/>
                <a:cs typeface="+mn-cs"/>
              </a:rPr>
              <a:t> возраст детей 3-4 года</a:t>
            </a:r>
          </a:p>
          <a:p>
            <a:r>
              <a:rPr lang="ru-RU" sz="1200" b="1" kern="1200" dirty="0" smtClean="0">
                <a:solidFill>
                  <a:schemeClr val="tx1"/>
                </a:solidFill>
                <a:effectLst/>
                <a:latin typeface="+mn-lt"/>
                <a:ea typeface="+mn-ea"/>
                <a:cs typeface="+mn-cs"/>
              </a:rPr>
              <a:t>Актуальность темы:</a:t>
            </a:r>
            <a:r>
              <a:rPr lang="ru-RU" sz="1200" kern="1200" dirty="0" smtClean="0">
                <a:solidFill>
                  <a:schemeClr val="tx1"/>
                </a:solidFill>
                <a:effectLst/>
                <a:latin typeface="+mn-lt"/>
                <a:ea typeface="+mn-ea"/>
                <a:cs typeface="+mn-cs"/>
              </a:rPr>
              <a:t> известно, что дети четвертого года жизни-эгоцентристы. Впервые попадая в детский сад, дети испытывают трудности в общении со сверстниками. Поэтому в детской среде часто возникают конфликты.</a:t>
            </a:r>
          </a:p>
          <a:p>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Проблема:</a:t>
            </a:r>
            <a:r>
              <a:rPr lang="ru-RU" sz="1200" kern="1200" dirty="0" smtClean="0">
                <a:solidFill>
                  <a:schemeClr val="tx1"/>
                </a:solidFill>
                <a:effectLst/>
                <a:latin typeface="+mn-lt"/>
                <a:ea typeface="+mn-ea"/>
                <a:cs typeface="+mn-cs"/>
              </a:rPr>
              <a:t> так как в нашей группе много неговорящих детей и детей, у которых нет навыка общения со сверстниками, поэтому часто случаются конфликтные ситуации. Поэтому необходимо создать систему работы по  снижению уровня конфликтов.</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1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A0BCD9E-7024-4A3E-9503-1F5B2579DD84}" type="slidenum">
              <a:rPr lang="ru-RU" smtClean="0"/>
              <a:t>1</a:t>
            </a:fld>
            <a:endParaRPr lang="ru-RU"/>
          </a:p>
        </p:txBody>
      </p:sp>
    </p:spTree>
    <p:extLst>
      <p:ext uri="{BB962C8B-B14F-4D97-AF65-F5344CB8AC3E}">
        <p14:creationId xmlns:p14="http://schemas.microsoft.com/office/powerpoint/2010/main" val="73525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Инсценировка с помощью игрушек правил общения со сверстниками - разбор проблемных ситуаций (при необходимости разбора конфликтной ситуации)</a:t>
            </a:r>
          </a:p>
          <a:p>
            <a:endParaRPr lang="ru-RU" dirty="0"/>
          </a:p>
        </p:txBody>
      </p:sp>
      <p:sp>
        <p:nvSpPr>
          <p:cNvPr id="4" name="Номер слайда 3"/>
          <p:cNvSpPr>
            <a:spLocks noGrp="1"/>
          </p:cNvSpPr>
          <p:nvPr>
            <p:ph type="sldNum" sz="quarter" idx="10"/>
          </p:nvPr>
        </p:nvSpPr>
        <p:spPr/>
        <p:txBody>
          <a:bodyPr/>
          <a:lstStyle/>
          <a:p>
            <a:fld id="{4A0BCD9E-7024-4A3E-9503-1F5B2579DD84}" type="slidenum">
              <a:rPr lang="ru-RU" smtClean="0"/>
              <a:t>2</a:t>
            </a:fld>
            <a:endParaRPr lang="ru-RU"/>
          </a:p>
        </p:txBody>
      </p:sp>
    </p:spTree>
    <p:extLst>
      <p:ext uri="{BB962C8B-B14F-4D97-AF65-F5344CB8AC3E}">
        <p14:creationId xmlns:p14="http://schemas.microsoft.com/office/powerpoint/2010/main" val="357296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sz="1200" kern="1200" dirty="0" smtClean="0">
                <a:solidFill>
                  <a:schemeClr val="tx1"/>
                </a:solidFill>
                <a:effectLst/>
                <a:latin typeface="+mn-lt"/>
                <a:ea typeface="+mn-ea"/>
                <a:cs typeface="+mn-cs"/>
              </a:rPr>
              <a:t>Содержание работы: Разучивание с детьми </a:t>
            </a:r>
            <a:r>
              <a:rPr lang="ru-RU" sz="1200" kern="1200" dirty="0" err="1" smtClean="0">
                <a:solidFill>
                  <a:schemeClr val="tx1"/>
                </a:solidFill>
                <a:effectLst/>
                <a:latin typeface="+mn-lt"/>
                <a:ea typeface="+mn-ea"/>
                <a:cs typeface="+mn-cs"/>
              </a:rPr>
              <a:t>мирилочек</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Изготовление родителями </a:t>
            </a:r>
            <a:r>
              <a:rPr lang="ru-RU" sz="1200" kern="1200" dirty="0" err="1" smtClean="0">
                <a:solidFill>
                  <a:schemeClr val="tx1"/>
                </a:solidFill>
                <a:effectLst/>
                <a:latin typeface="+mn-lt"/>
                <a:ea typeface="+mn-ea"/>
                <a:cs typeface="+mn-cs"/>
              </a:rPr>
              <a:t>мирилочек</a:t>
            </a:r>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4A0BCD9E-7024-4A3E-9503-1F5B2579DD84}" type="slidenum">
              <a:rPr lang="ru-RU" smtClean="0"/>
              <a:t>3</a:t>
            </a:fld>
            <a:endParaRPr lang="ru-RU"/>
          </a:p>
        </p:txBody>
      </p:sp>
    </p:spTree>
    <p:extLst>
      <p:ext uri="{BB962C8B-B14F-4D97-AF65-F5344CB8AC3E}">
        <p14:creationId xmlns:p14="http://schemas.microsoft.com/office/powerpoint/2010/main" val="195338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момент переодевания детей после тихого часа задавали детям какую-либо тему для обсуждения «Что у вас было хорошего» или «Что вам приснилось», «Какая игрушка любимая в детском саду (дома)», «Как любишь играть», тем самым создавали условия для возможности высказаться каждому желающему ребёнку. Постепенно дети стали сами задавать темы для беседы, которые отражают те проблемы, которые волнуют детей в данный момент. Эта традиция не подразумевает предварительного планирования  темы для разговора и не должна превращаться в образовательное мероприятие! </a:t>
            </a:r>
          </a:p>
          <a:p>
            <a:endParaRPr lang="ru-RU" dirty="0"/>
          </a:p>
        </p:txBody>
      </p:sp>
      <p:sp>
        <p:nvSpPr>
          <p:cNvPr id="4" name="Номер слайда 3"/>
          <p:cNvSpPr>
            <a:spLocks noGrp="1"/>
          </p:cNvSpPr>
          <p:nvPr>
            <p:ph type="sldNum" sz="quarter" idx="10"/>
          </p:nvPr>
        </p:nvSpPr>
        <p:spPr/>
        <p:txBody>
          <a:bodyPr/>
          <a:lstStyle/>
          <a:p>
            <a:fld id="{4A0BCD9E-7024-4A3E-9503-1F5B2579DD84}" type="slidenum">
              <a:rPr lang="ru-RU" smtClean="0"/>
              <a:t>5</a:t>
            </a:fld>
            <a:endParaRPr lang="ru-RU"/>
          </a:p>
        </p:txBody>
      </p:sp>
    </p:spTree>
    <p:extLst>
      <p:ext uri="{BB962C8B-B14F-4D97-AF65-F5344CB8AC3E}">
        <p14:creationId xmlns:p14="http://schemas.microsoft.com/office/powerpoint/2010/main" val="333188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09.09.2020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09.09.2020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340768"/>
            <a:ext cx="8352928" cy="5256584"/>
          </a:xfrm>
        </p:spPr>
        <p:txBody>
          <a:bodyPr>
            <a:normAutofit/>
          </a:bodyPr>
          <a:lstStyle/>
          <a:p>
            <a:pPr algn="r"/>
            <a:r>
              <a:rPr lang="ru-RU" sz="1600" dirty="0">
                <a:solidFill>
                  <a:srgbClr val="7030A0"/>
                </a:solidFill>
              </a:rPr>
              <a:t>МАДОУ «Детский сад № 111» г. </a:t>
            </a:r>
            <a:r>
              <a:rPr lang="ru-RU" sz="1600" dirty="0" smtClean="0">
                <a:solidFill>
                  <a:srgbClr val="7030A0"/>
                </a:solidFill>
              </a:rPr>
              <a:t>Перми</a:t>
            </a:r>
            <a:endParaRPr lang="en-US" sz="1600" dirty="0" smtClean="0">
              <a:solidFill>
                <a:srgbClr val="7030A0"/>
              </a:solidFill>
            </a:endParaRPr>
          </a:p>
          <a:p>
            <a:pPr algn="r"/>
            <a:r>
              <a:rPr lang="ru-RU" sz="1600" dirty="0" smtClean="0">
                <a:solidFill>
                  <a:srgbClr val="7030A0"/>
                </a:solidFill>
              </a:rPr>
              <a:t>Воспитатели:</a:t>
            </a:r>
            <a:endParaRPr lang="en-US" sz="1600" dirty="0" smtClean="0">
              <a:solidFill>
                <a:srgbClr val="7030A0"/>
              </a:solidFill>
            </a:endParaRPr>
          </a:p>
          <a:p>
            <a:pPr algn="r"/>
            <a:r>
              <a:rPr lang="ru-RU" sz="1600" dirty="0" smtClean="0">
                <a:solidFill>
                  <a:srgbClr val="7030A0"/>
                </a:solidFill>
              </a:rPr>
              <a:t>Савельева</a:t>
            </a:r>
            <a:r>
              <a:rPr lang="en-US" sz="1600" dirty="0" smtClean="0">
                <a:solidFill>
                  <a:srgbClr val="7030A0"/>
                </a:solidFill>
              </a:rPr>
              <a:t> </a:t>
            </a:r>
            <a:r>
              <a:rPr lang="ru-RU" sz="1600" dirty="0" smtClean="0">
                <a:solidFill>
                  <a:srgbClr val="7030A0"/>
                </a:solidFill>
              </a:rPr>
              <a:t>Елена</a:t>
            </a:r>
            <a:r>
              <a:rPr lang="en-US" sz="1600" dirty="0" smtClean="0">
                <a:solidFill>
                  <a:srgbClr val="7030A0"/>
                </a:solidFill>
              </a:rPr>
              <a:t> </a:t>
            </a:r>
            <a:r>
              <a:rPr lang="ru-RU" sz="1600" dirty="0" smtClean="0">
                <a:solidFill>
                  <a:srgbClr val="7030A0"/>
                </a:solidFill>
              </a:rPr>
              <a:t>Николаевна</a:t>
            </a:r>
            <a:endParaRPr lang="en-US" sz="1600" dirty="0" smtClean="0">
              <a:solidFill>
                <a:srgbClr val="7030A0"/>
              </a:solidFill>
            </a:endParaRPr>
          </a:p>
          <a:p>
            <a:pPr algn="r"/>
            <a:r>
              <a:rPr lang="ru-RU" sz="1600" dirty="0" smtClean="0">
                <a:solidFill>
                  <a:srgbClr val="7030A0"/>
                </a:solidFill>
              </a:rPr>
              <a:t>Банникова </a:t>
            </a:r>
            <a:r>
              <a:rPr lang="ru-RU" sz="1600" dirty="0">
                <a:solidFill>
                  <a:srgbClr val="7030A0"/>
                </a:solidFill>
              </a:rPr>
              <a:t>Любовь </a:t>
            </a:r>
            <a:r>
              <a:rPr lang="ru-RU" sz="1600" dirty="0" smtClean="0">
                <a:solidFill>
                  <a:srgbClr val="7030A0"/>
                </a:solidFill>
              </a:rPr>
              <a:t>Андреева (наставник)</a:t>
            </a:r>
          </a:p>
          <a:p>
            <a:endParaRPr lang="ru-RU" sz="1600" dirty="0" smtClean="0">
              <a:solidFill>
                <a:srgbClr val="7030A0"/>
              </a:solidFill>
            </a:endParaRPr>
          </a:p>
          <a:p>
            <a:r>
              <a:rPr lang="ru-RU" sz="1600" b="1" dirty="0"/>
              <a:t>Цель: </a:t>
            </a:r>
            <a:r>
              <a:rPr lang="ru-RU" sz="1600" dirty="0"/>
              <a:t>формирование у детей способностей к разрешению конфликтных ситуаций социально приемлемым способом</a:t>
            </a:r>
          </a:p>
          <a:p>
            <a:endParaRPr lang="ru-RU" sz="1600" b="1" dirty="0" smtClean="0"/>
          </a:p>
          <a:p>
            <a:r>
              <a:rPr lang="ru-RU" sz="1600" b="1" dirty="0" smtClean="0"/>
              <a:t>Задачи</a:t>
            </a:r>
            <a:r>
              <a:rPr lang="ru-RU" sz="1600" b="1" dirty="0"/>
              <a:t>:</a:t>
            </a:r>
            <a:endParaRPr lang="ru-RU" sz="1600" dirty="0"/>
          </a:p>
          <a:p>
            <a:pPr lvl="0"/>
            <a:r>
              <a:rPr lang="ru-RU" sz="1600" dirty="0"/>
              <a:t>Создать условия для позитивных, доброжелательных отношений между детьми</a:t>
            </a:r>
          </a:p>
          <a:p>
            <a:pPr lvl="0"/>
            <a:r>
              <a:rPr lang="ru-RU" sz="1600" dirty="0"/>
              <a:t>Учить детей замечать эмоции сверстника и соответствующим образом на них реагировать</a:t>
            </a:r>
          </a:p>
          <a:p>
            <a:pPr lvl="0"/>
            <a:r>
              <a:rPr lang="ru-RU" sz="1600" dirty="0"/>
              <a:t>Развивать коммуникативные способности детей</a:t>
            </a:r>
          </a:p>
          <a:p>
            <a:pPr lvl="0"/>
            <a:r>
              <a:rPr lang="ru-RU" sz="1600" dirty="0"/>
              <a:t>Воспитывать уважение к окружающим людям</a:t>
            </a:r>
          </a:p>
          <a:p>
            <a:endParaRPr lang="ru-RU" sz="1600" b="1" dirty="0" smtClean="0"/>
          </a:p>
          <a:p>
            <a:r>
              <a:rPr lang="ru-RU" sz="1600" b="1" dirty="0" smtClean="0"/>
              <a:t>Ожидаемый </a:t>
            </a:r>
            <a:r>
              <a:rPr lang="ru-RU" sz="1600" b="1" dirty="0"/>
              <a:t>результат:</a:t>
            </a:r>
            <a:r>
              <a:rPr lang="ru-RU" sz="1600" dirty="0"/>
              <a:t> уменьшение числа детских конфликтов</a:t>
            </a:r>
          </a:p>
          <a:p>
            <a:endParaRPr lang="ru-RU" sz="1600" dirty="0">
              <a:solidFill>
                <a:srgbClr val="7030A0"/>
              </a:solidFill>
            </a:endParaRPr>
          </a:p>
        </p:txBody>
      </p:sp>
      <p:sp>
        <p:nvSpPr>
          <p:cNvPr id="2" name="Заголовок 1"/>
          <p:cNvSpPr>
            <a:spLocks noGrp="1"/>
          </p:cNvSpPr>
          <p:nvPr>
            <p:ph type="ctrTitle"/>
          </p:nvPr>
        </p:nvSpPr>
        <p:spPr>
          <a:xfrm>
            <a:off x="611560" y="476673"/>
            <a:ext cx="7846640" cy="792088"/>
          </a:xfrm>
        </p:spPr>
        <p:txBody>
          <a:bodyPr>
            <a:normAutofit/>
          </a:bodyPr>
          <a:lstStyle/>
          <a:p>
            <a:pPr marL="182880" indent="0">
              <a:buNone/>
            </a:pPr>
            <a:r>
              <a:rPr lang="ru-RU" sz="4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Проект «Мирись, мирись…»</a:t>
            </a:r>
            <a:endParaRPr lang="ru-RU" sz="4000" dirty="0">
              <a:solidFill>
                <a:srgbClr val="FF0000"/>
              </a:solidFill>
              <a:latin typeface="Cambria" pitchFamily="18" charset="0"/>
              <a:cs typeface="Calibri" pitchFamily="34" charset="0"/>
            </a:endParaRPr>
          </a:p>
        </p:txBody>
      </p:sp>
    </p:spTree>
    <p:extLst>
      <p:ext uri="{BB962C8B-B14F-4D97-AF65-F5344CB8AC3E}">
        <p14:creationId xmlns:p14="http://schemas.microsoft.com/office/powerpoint/2010/main" val="3433922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404664"/>
            <a:ext cx="3950152" cy="966618"/>
          </a:xfrm>
        </p:spPr>
        <p:txBody>
          <a:bodyPr>
            <a:noAutofit/>
          </a:bodyPr>
          <a:lstStyle/>
          <a:p>
            <a:pPr algn="ctr"/>
            <a:r>
              <a:rPr lang="ru-RU" sz="1800" dirty="0" smtClean="0">
                <a:ln w="1905"/>
                <a:solidFill>
                  <a:srgbClr val="7030A0"/>
                </a:solidFill>
                <a:effectLst>
                  <a:innerShdw blurRad="69850" dist="43180" dir="5400000">
                    <a:srgbClr val="000000">
                      <a:alpha val="65000"/>
                    </a:srgbClr>
                  </a:innerShdw>
                </a:effectLst>
              </a:rPr>
              <a:t>Формирование и </a:t>
            </a:r>
            <a:r>
              <a:rPr lang="ru-RU" sz="1800" dirty="0" smtClean="0">
                <a:ln w="1905"/>
                <a:solidFill>
                  <a:srgbClr val="7030A0"/>
                </a:solidFill>
                <a:effectLst>
                  <a:innerShdw blurRad="69850" dist="43180" dir="5400000">
                    <a:srgbClr val="000000">
                      <a:alpha val="65000"/>
                    </a:srgbClr>
                  </a:innerShdw>
                </a:effectLst>
              </a:rPr>
              <a:t>рассматривание альбома «</a:t>
            </a:r>
            <a:r>
              <a:rPr lang="ru-RU" sz="1800" dirty="0">
                <a:ln w="1905"/>
                <a:solidFill>
                  <a:srgbClr val="7030A0"/>
                </a:solidFill>
                <a:effectLst>
                  <a:innerShdw blurRad="69850" dist="43180" dir="5400000">
                    <a:srgbClr val="000000">
                      <a:alpha val="65000"/>
                    </a:srgbClr>
                  </a:innerShdw>
                </a:effectLst>
              </a:rPr>
              <a:t>Правила дружных ребят»</a:t>
            </a:r>
            <a:endParaRPr lang="ru-RU" sz="1800" dirty="0">
              <a:solidFill>
                <a:srgbClr val="7030A0"/>
              </a:solidFill>
            </a:endParaRPr>
          </a:p>
        </p:txBody>
      </p:sp>
      <p:pic>
        <p:nvPicPr>
          <p:cNvPr id="7" name="Рисунок 1" descr="Описание: Описание: C:\Users\OLGA\Pictures\доклад\20150409_154432.jpg"/>
          <p:cNvPicPr>
            <a:picLocks noGrp="1" noChangeAspect="1" noChangeArrowheads="1"/>
          </p:cNvPicPr>
          <p:nvPr>
            <p:ph sz="half" idx="2"/>
          </p:nvPr>
        </p:nvPicPr>
        <p:blipFill>
          <a:blip r:embed="rId3" cstate="print">
            <a:lum bright="20000" contrast="30000"/>
            <a:extLst>
              <a:ext uri="{28A0092B-C50C-407E-A947-70E740481C1C}">
                <a14:useLocalDpi xmlns:a14="http://schemas.microsoft.com/office/drawing/2010/main" val="0"/>
              </a:ext>
            </a:extLst>
          </a:blip>
          <a:stretch>
            <a:fillRect/>
          </a:stretch>
        </p:blipFill>
        <p:spPr bwMode="auto">
          <a:xfrm>
            <a:off x="323528" y="1976239"/>
            <a:ext cx="1629195" cy="217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 4"/>
          <p:cNvSpPr>
            <a:spLocks noGrp="1"/>
          </p:cNvSpPr>
          <p:nvPr>
            <p:ph type="body" sz="quarter" idx="3"/>
          </p:nvPr>
        </p:nvSpPr>
        <p:spPr>
          <a:xfrm>
            <a:off x="4647302" y="260648"/>
            <a:ext cx="3885138" cy="1296144"/>
          </a:xfrm>
        </p:spPr>
        <p:txBody>
          <a:bodyPr>
            <a:normAutofit fontScale="70000" lnSpcReduction="20000"/>
          </a:bodyPr>
          <a:lstStyle/>
          <a:p>
            <a:endPar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300" dirty="0" smtClean="0">
                <a:ln w="1905"/>
                <a:solidFill>
                  <a:srgbClr val="7030A0"/>
                </a:solidFill>
                <a:effectLst>
                  <a:innerShdw blurRad="69850" dist="43180" dir="5400000">
                    <a:srgbClr val="000000">
                      <a:alpha val="65000"/>
                    </a:srgbClr>
                  </a:innerShdw>
                </a:effectLst>
              </a:rPr>
              <a:t>Формирование поведенческих и речевых стереотипов для определенных бытовых ситуаций</a:t>
            </a:r>
            <a:endParaRPr lang="ru-RU" sz="2300" dirty="0">
              <a:solidFill>
                <a:srgbClr val="7030A0"/>
              </a:solidFill>
            </a:endParaRPr>
          </a:p>
          <a:p>
            <a:endParaRPr lang="ru-RU" dirty="0"/>
          </a:p>
        </p:txBody>
      </p:sp>
      <p:sp>
        <p:nvSpPr>
          <p:cNvPr id="2" name="Заголовок 1"/>
          <p:cNvSpPr>
            <a:spLocks noGrp="1"/>
          </p:cNvSpPr>
          <p:nvPr>
            <p:ph type="title"/>
          </p:nvPr>
        </p:nvSpPr>
        <p:spPr>
          <a:xfrm>
            <a:off x="539553" y="5301208"/>
            <a:ext cx="7766248" cy="1224136"/>
          </a:xfrm>
        </p:spPr>
        <p:txBody>
          <a:bodyPr>
            <a:normAutofit/>
          </a:bodyPr>
          <a:lstStyle/>
          <a:p>
            <a:pPr marL="0" indent="0" algn="ctr">
              <a:buNone/>
            </a:pPr>
            <a:r>
              <a:rPr lang="ru-RU"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Развитие коммуникативных</a:t>
            </a:r>
            <a:br>
              <a:rPr lang="ru-RU"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способностей детей</a:t>
            </a:r>
            <a:endParaRPr lang="ru-RU" dirty="0"/>
          </a:p>
        </p:txBody>
      </p:sp>
      <p:pic>
        <p:nvPicPr>
          <p:cNvPr id="8" name="Рисунок 3" descr="Описание: Описание: C:\Users\OLGA\Pictures\доклад\20150409_1547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048307" y="2342527"/>
            <a:ext cx="2520280" cy="195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Объект 8" descr="G:\Фото\Фото детей 2018\IMG-6dbc07084eacbf367e549a86a8b47084-V.jpg"/>
          <p:cNvPicPr>
            <a:picLocks noGrp="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772816"/>
            <a:ext cx="2627386" cy="1841723"/>
          </a:xfrm>
          <a:prstGeom prst="rect">
            <a:avLst/>
          </a:prstGeom>
          <a:noFill/>
          <a:ln>
            <a:noFill/>
          </a:ln>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2888939"/>
            <a:ext cx="1321245"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900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260649"/>
            <a:ext cx="3826768" cy="1008112"/>
          </a:xfrm>
        </p:spPr>
        <p:txBody>
          <a:bodyPr>
            <a:normAutofit fontScale="62500" lnSpcReduction="20000"/>
          </a:bodyPr>
          <a:lstStyle/>
          <a:p>
            <a:pPr algn="ctr"/>
            <a:endPar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6000" dirty="0" err="1" smtClean="0">
                <a:ln w="1905"/>
                <a:solidFill>
                  <a:srgbClr val="7030A0"/>
                </a:solidFill>
                <a:effectLst>
                  <a:innerShdw blurRad="69850" dist="43180" dir="5400000">
                    <a:srgbClr val="000000">
                      <a:alpha val="65000"/>
                    </a:srgbClr>
                  </a:innerShdw>
                </a:effectLst>
              </a:rPr>
              <a:t>Мирилочки</a:t>
            </a:r>
            <a:endParaRPr lang="ru-RU" sz="6000" dirty="0">
              <a:solidFill>
                <a:srgbClr val="7030A0"/>
              </a:solidFill>
            </a:endParaRPr>
          </a:p>
          <a:p>
            <a:endParaRPr lang="ru-RU" dirty="0"/>
          </a:p>
        </p:txBody>
      </p:sp>
      <p:pic>
        <p:nvPicPr>
          <p:cNvPr id="9"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96752"/>
            <a:ext cx="2721109" cy="153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4"/>
          <p:cNvSpPr>
            <a:spLocks noGrp="1"/>
          </p:cNvSpPr>
          <p:nvPr>
            <p:ph type="body" sz="quarter" idx="3"/>
          </p:nvPr>
        </p:nvSpPr>
        <p:spPr>
          <a:xfrm>
            <a:off x="4211961" y="404665"/>
            <a:ext cx="4474840" cy="1008112"/>
          </a:xfrm>
        </p:spPr>
        <p:txBody>
          <a:bodyPr>
            <a:normAutofit fontScale="40000" lnSpcReduction="20000"/>
          </a:bodyPr>
          <a:lstStyle/>
          <a:p>
            <a:pPr algn="ctr"/>
            <a:endPar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100" dirty="0" smtClean="0">
                <a:ln w="1905"/>
                <a:solidFill>
                  <a:srgbClr val="7030A0"/>
                </a:solidFill>
                <a:effectLst>
                  <a:innerShdw blurRad="69850" dist="43180" dir="5400000">
                    <a:srgbClr val="000000">
                      <a:alpha val="65000"/>
                    </a:srgbClr>
                  </a:innerShdw>
                </a:effectLst>
              </a:rPr>
              <a:t>Стихотворения –</a:t>
            </a:r>
          </a:p>
          <a:p>
            <a:pPr algn="ctr"/>
            <a:r>
              <a:rPr lang="ru-RU" sz="5100" dirty="0" smtClean="0">
                <a:ln w="1905"/>
                <a:solidFill>
                  <a:srgbClr val="7030A0"/>
                </a:solidFill>
                <a:effectLst>
                  <a:innerShdw blurRad="69850" dist="43180" dir="5400000">
                    <a:srgbClr val="000000">
                      <a:alpha val="65000"/>
                    </a:srgbClr>
                  </a:innerShdw>
                </a:effectLst>
              </a:rPr>
              <a:t> </a:t>
            </a:r>
            <a:r>
              <a:rPr lang="ru-RU" sz="5100" dirty="0" err="1" smtClean="0">
                <a:ln w="1905"/>
                <a:solidFill>
                  <a:srgbClr val="7030A0"/>
                </a:solidFill>
                <a:effectLst>
                  <a:innerShdw blurRad="69850" dist="43180" dir="5400000">
                    <a:srgbClr val="000000">
                      <a:alpha val="65000"/>
                    </a:srgbClr>
                  </a:innerShdw>
                </a:effectLst>
              </a:rPr>
              <a:t>мирилочки</a:t>
            </a:r>
            <a:endParaRPr lang="ru-RU" sz="5100" dirty="0">
              <a:solidFill>
                <a:srgbClr val="7030A0"/>
              </a:solidFill>
            </a:endParaRPr>
          </a:p>
          <a:p>
            <a:endParaRPr lang="ru-RU" dirty="0"/>
          </a:p>
        </p:txBody>
      </p:sp>
      <p:sp>
        <p:nvSpPr>
          <p:cNvPr id="6" name="Объект 5"/>
          <p:cNvSpPr>
            <a:spLocks noGrp="1"/>
          </p:cNvSpPr>
          <p:nvPr>
            <p:ph sz="quarter" idx="4"/>
          </p:nvPr>
        </p:nvSpPr>
        <p:spPr>
          <a:xfrm>
            <a:off x="4572000" y="1412776"/>
            <a:ext cx="3600400" cy="3686152"/>
          </a:xfrm>
        </p:spPr>
        <p:txBody>
          <a:bodyPr>
            <a:normAutofit fontScale="40000" lnSpcReduction="20000"/>
          </a:bodyPr>
          <a:lstStyle/>
          <a:p>
            <a:pPr marL="0" indent="0">
              <a:buNone/>
            </a:pPr>
            <a:r>
              <a:rPr lang="ru-RU" sz="4300" dirty="0">
                <a:solidFill>
                  <a:srgbClr val="7030A0"/>
                </a:solidFill>
              </a:rPr>
              <a:t>Раз! – мирись! Два! – мирись!</a:t>
            </a:r>
          </a:p>
          <a:p>
            <a:pPr marL="0" indent="0">
              <a:buNone/>
            </a:pPr>
            <a:r>
              <a:rPr lang="ru-RU" sz="4300" dirty="0">
                <a:solidFill>
                  <a:srgbClr val="7030A0"/>
                </a:solidFill>
              </a:rPr>
              <a:t> И со мной не дерись! </a:t>
            </a:r>
          </a:p>
          <a:p>
            <a:pPr marL="0" indent="0">
              <a:buNone/>
            </a:pPr>
            <a:r>
              <a:rPr lang="ru-RU" sz="4300" dirty="0">
                <a:solidFill>
                  <a:srgbClr val="7030A0"/>
                </a:solidFill>
              </a:rPr>
              <a:t>Три – прощенья попросили! </a:t>
            </a:r>
          </a:p>
          <a:p>
            <a:pPr marL="0" indent="0">
              <a:buNone/>
            </a:pPr>
            <a:r>
              <a:rPr lang="ru-RU" sz="4300" dirty="0">
                <a:solidFill>
                  <a:srgbClr val="7030A0"/>
                </a:solidFill>
              </a:rPr>
              <a:t>На четыре – всё забыли!</a:t>
            </a:r>
          </a:p>
          <a:p>
            <a:pPr marL="0" indent="0">
              <a:buNone/>
            </a:pPr>
            <a:r>
              <a:rPr lang="ru-RU" sz="4300" dirty="0">
                <a:solidFill>
                  <a:srgbClr val="7030A0"/>
                </a:solidFill>
              </a:rPr>
              <a:t>Пять! – надутым быть нельзя: </a:t>
            </a:r>
          </a:p>
          <a:p>
            <a:pPr marL="0" indent="0">
              <a:buNone/>
            </a:pPr>
            <a:r>
              <a:rPr lang="ru-RU" sz="4300" dirty="0">
                <a:solidFill>
                  <a:srgbClr val="7030A0"/>
                </a:solidFill>
              </a:rPr>
              <a:t>Мы теперь опять друзья! </a:t>
            </a:r>
          </a:p>
          <a:p>
            <a:pPr marL="0" indent="0">
              <a:buNone/>
            </a:pPr>
            <a:r>
              <a:rPr lang="ru-RU" sz="4300" dirty="0">
                <a:solidFill>
                  <a:srgbClr val="7030A0"/>
                </a:solidFill>
              </a:rPr>
              <a:t>            *  *   *  *  *</a:t>
            </a:r>
          </a:p>
          <a:p>
            <a:pPr marL="0" indent="0">
              <a:buNone/>
            </a:pPr>
            <a:r>
              <a:rPr lang="ru-RU" sz="4300" dirty="0">
                <a:solidFill>
                  <a:srgbClr val="7030A0"/>
                </a:solidFill>
              </a:rPr>
              <a:t>Солнце выйдет из-за тучек, </a:t>
            </a:r>
          </a:p>
          <a:p>
            <a:pPr marL="0" indent="0">
              <a:buNone/>
            </a:pPr>
            <a:r>
              <a:rPr lang="ru-RU" sz="4300" dirty="0">
                <a:solidFill>
                  <a:srgbClr val="7030A0"/>
                </a:solidFill>
              </a:rPr>
              <a:t>Нас согреет тёплый лучик.</a:t>
            </a:r>
          </a:p>
          <a:p>
            <a:pPr marL="0" indent="0">
              <a:buNone/>
            </a:pPr>
            <a:r>
              <a:rPr lang="ru-RU" sz="4300" dirty="0" smtClean="0">
                <a:solidFill>
                  <a:srgbClr val="7030A0"/>
                </a:solidFill>
              </a:rPr>
              <a:t>А </a:t>
            </a:r>
            <a:r>
              <a:rPr lang="ru-RU" sz="4300" dirty="0">
                <a:solidFill>
                  <a:srgbClr val="7030A0"/>
                </a:solidFill>
              </a:rPr>
              <a:t>ругаться нам нельзя, </a:t>
            </a:r>
          </a:p>
          <a:p>
            <a:pPr marL="0" indent="0">
              <a:buNone/>
            </a:pPr>
            <a:r>
              <a:rPr lang="ru-RU" sz="4300" dirty="0">
                <a:solidFill>
                  <a:srgbClr val="7030A0"/>
                </a:solidFill>
              </a:rPr>
              <a:t>Потому что мы друзья. </a:t>
            </a:r>
          </a:p>
          <a:p>
            <a:endParaRPr lang="ru-RU" dirty="0"/>
          </a:p>
        </p:txBody>
      </p:sp>
      <p:sp>
        <p:nvSpPr>
          <p:cNvPr id="2" name="Заголовок 1"/>
          <p:cNvSpPr>
            <a:spLocks noGrp="1"/>
          </p:cNvSpPr>
          <p:nvPr>
            <p:ph type="title"/>
          </p:nvPr>
        </p:nvSpPr>
        <p:spPr>
          <a:xfrm>
            <a:off x="973270" y="5229200"/>
            <a:ext cx="7631178" cy="1224136"/>
          </a:xfrm>
        </p:spPr>
        <p:txBody>
          <a:bodyPr>
            <a:noAutofit/>
          </a:bodyPr>
          <a:lstStyle/>
          <a:p>
            <a:pPr marL="0" indent="0" algn="ctr">
              <a:buNone/>
            </a:pP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Создание сундучка</a:t>
            </a:r>
            <a:b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ru-RU" sz="28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«Для дружных ребят</a:t>
            </a:r>
            <a:r>
              <a:rPr lang="ru-RU"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3200" dirty="0"/>
              <a:t/>
            </a:r>
            <a:br>
              <a:rPr lang="ru-RU" sz="3200" dirty="0"/>
            </a:br>
            <a:endParaRPr lang="ru-RU" sz="3200" dirty="0"/>
          </a:p>
        </p:txBody>
      </p:sp>
      <p:pic>
        <p:nvPicPr>
          <p:cNvPr id="1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24944"/>
            <a:ext cx="2707257" cy="2030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78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332656"/>
            <a:ext cx="4040188" cy="1368152"/>
          </a:xfrm>
        </p:spPr>
        <p:txBody>
          <a:bodyPr>
            <a:normAutofit fontScale="55000" lnSpcReduction="20000"/>
          </a:bodyPr>
          <a:lstStyle/>
          <a:p>
            <a:endPar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4200" dirty="0" smtClean="0">
                <a:ln w="1905"/>
                <a:solidFill>
                  <a:srgbClr val="7030A0"/>
                </a:solidFill>
                <a:effectLst>
                  <a:innerShdw blurRad="69850" dist="43180" dir="5400000">
                    <a:srgbClr val="000000">
                      <a:alpha val="65000"/>
                    </a:srgbClr>
                  </a:innerShdw>
                </a:effectLst>
              </a:rPr>
              <a:t>Знакомство </a:t>
            </a:r>
            <a:r>
              <a:rPr lang="ru-RU" sz="4200" dirty="0">
                <a:ln w="1905"/>
                <a:solidFill>
                  <a:srgbClr val="7030A0"/>
                </a:solidFill>
                <a:effectLst>
                  <a:innerShdw blurRad="69850" dist="43180" dir="5400000">
                    <a:srgbClr val="000000">
                      <a:alpha val="65000"/>
                    </a:srgbClr>
                  </a:innerShdw>
                </a:effectLst>
              </a:rPr>
              <a:t>с </a:t>
            </a:r>
            <a:r>
              <a:rPr lang="ru-RU" sz="4200" dirty="0" smtClean="0">
                <a:ln w="1905"/>
                <a:solidFill>
                  <a:srgbClr val="7030A0"/>
                </a:solidFill>
                <a:effectLst>
                  <a:innerShdw blurRad="69850" dist="43180" dir="5400000">
                    <a:srgbClr val="000000">
                      <a:alpha val="65000"/>
                    </a:srgbClr>
                  </a:innerShdw>
                </a:effectLst>
              </a:rPr>
              <a:t>пиктограммами</a:t>
            </a:r>
          </a:p>
          <a:p>
            <a:pPr algn="ctr"/>
            <a:r>
              <a:rPr lang="ru-RU" sz="4200" dirty="0" smtClean="0">
                <a:ln w="1905"/>
                <a:solidFill>
                  <a:srgbClr val="7030A0"/>
                </a:solidFill>
                <a:effectLst>
                  <a:innerShdw blurRad="69850" dist="43180" dir="5400000">
                    <a:srgbClr val="000000">
                      <a:alpha val="65000"/>
                    </a:srgbClr>
                  </a:innerShdw>
                </a:effectLst>
              </a:rPr>
              <a:t> </a:t>
            </a:r>
            <a:r>
              <a:rPr lang="ru-RU" sz="4200" dirty="0">
                <a:ln w="1905"/>
                <a:solidFill>
                  <a:srgbClr val="7030A0"/>
                </a:solidFill>
                <a:effectLst>
                  <a:innerShdw blurRad="69850" dist="43180" dir="5400000">
                    <a:srgbClr val="000000">
                      <a:alpha val="65000"/>
                    </a:srgbClr>
                  </a:innerShdw>
                </a:effectLst>
              </a:rPr>
              <a:t>«Радость»- «Грусть»</a:t>
            </a:r>
            <a:endParaRPr lang="ru-RU" sz="4200" dirty="0">
              <a:solidFill>
                <a:srgbClr val="7030A0"/>
              </a:solidFill>
            </a:endParaRPr>
          </a:p>
          <a:p>
            <a:endParaRPr lang="ru-RU" dirty="0"/>
          </a:p>
        </p:txBody>
      </p:sp>
      <p:pic>
        <p:nvPicPr>
          <p:cNvPr id="7" name="Picture 3" descr="20190121_092209"/>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42692"/>
            <a:ext cx="1516619" cy="270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Текст 4"/>
          <p:cNvSpPr>
            <a:spLocks noGrp="1"/>
          </p:cNvSpPr>
          <p:nvPr>
            <p:ph type="body" sz="quarter" idx="3"/>
          </p:nvPr>
        </p:nvSpPr>
        <p:spPr>
          <a:xfrm>
            <a:off x="4645025" y="188640"/>
            <a:ext cx="4041775" cy="1440160"/>
          </a:xfrm>
        </p:spPr>
        <p:txBody>
          <a:bodyPr>
            <a:normAutofit fontScale="62500" lnSpcReduction="20000"/>
          </a:bodyPr>
          <a:lstStyle/>
          <a:p>
            <a:endParaRPr lang="ru-RU"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3600" dirty="0" smtClean="0">
                <a:ln w="1905"/>
                <a:solidFill>
                  <a:srgbClr val="7030A0"/>
                </a:solidFill>
                <a:effectLst>
                  <a:innerShdw blurRad="69850" dist="43180" dir="5400000">
                    <a:srgbClr val="000000">
                      <a:alpha val="65000"/>
                    </a:srgbClr>
                  </a:innerShdw>
                </a:effectLst>
              </a:rPr>
              <a:t>Дидактические </a:t>
            </a:r>
            <a:r>
              <a:rPr lang="ru-RU" sz="3600" dirty="0">
                <a:ln w="1905"/>
                <a:solidFill>
                  <a:srgbClr val="7030A0"/>
                </a:solidFill>
                <a:effectLst>
                  <a:innerShdw blurRad="69850" dist="43180" dir="5400000">
                    <a:srgbClr val="000000">
                      <a:alpha val="65000"/>
                    </a:srgbClr>
                  </a:innerShdw>
                </a:effectLst>
              </a:rPr>
              <a:t>игры на развитие  </a:t>
            </a:r>
            <a:endParaRPr lang="ru-RU" sz="3600" dirty="0" smtClean="0">
              <a:ln w="1905"/>
              <a:solidFill>
                <a:srgbClr val="7030A0"/>
              </a:solidFill>
              <a:effectLst>
                <a:innerShdw blurRad="69850" dist="43180" dir="5400000">
                  <a:srgbClr val="000000">
                    <a:alpha val="65000"/>
                  </a:srgbClr>
                </a:innerShdw>
              </a:effectLst>
            </a:endParaRPr>
          </a:p>
          <a:p>
            <a:pPr algn="ctr"/>
            <a:r>
              <a:rPr lang="ru-RU" sz="3600" dirty="0" smtClean="0">
                <a:ln w="1905"/>
                <a:solidFill>
                  <a:srgbClr val="7030A0"/>
                </a:solidFill>
                <a:effectLst>
                  <a:innerShdw blurRad="69850" dist="43180" dir="5400000">
                    <a:srgbClr val="000000">
                      <a:alpha val="65000"/>
                    </a:srgbClr>
                  </a:innerShdw>
                </a:effectLst>
              </a:rPr>
              <a:t>эмоциональной </a:t>
            </a:r>
            <a:r>
              <a:rPr lang="ru-RU" sz="3600" dirty="0">
                <a:ln w="1905"/>
                <a:solidFill>
                  <a:srgbClr val="7030A0"/>
                </a:solidFill>
                <a:effectLst>
                  <a:innerShdw blurRad="69850" dist="43180" dir="5400000">
                    <a:srgbClr val="000000">
                      <a:alpha val="65000"/>
                    </a:srgbClr>
                  </a:innerShdw>
                </a:effectLst>
              </a:rPr>
              <a:t>сферы</a:t>
            </a:r>
            <a:endParaRPr lang="ru-RU" sz="3600" dirty="0">
              <a:solidFill>
                <a:srgbClr val="7030A0"/>
              </a:solidFill>
            </a:endParaRPr>
          </a:p>
          <a:p>
            <a:endParaRPr lang="ru-RU" dirty="0"/>
          </a:p>
        </p:txBody>
      </p:sp>
      <p:sp>
        <p:nvSpPr>
          <p:cNvPr id="6" name="Объект 5"/>
          <p:cNvSpPr>
            <a:spLocks noGrp="1"/>
          </p:cNvSpPr>
          <p:nvPr>
            <p:ph sz="quarter" idx="4"/>
          </p:nvPr>
        </p:nvSpPr>
        <p:spPr>
          <a:xfrm>
            <a:off x="4645025" y="1340769"/>
            <a:ext cx="4041775" cy="4176463"/>
          </a:xfrm>
        </p:spPr>
        <p:txBody>
          <a:bodyPr>
            <a:normAutofit/>
          </a:bodyPr>
          <a:lstStyle/>
          <a:p>
            <a:pPr marL="0" indent="0" algn="ctr">
              <a:buNone/>
            </a:pP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«Что </a:t>
            </a:r>
            <a:r>
              <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случилось</a:t>
            </a: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r>
              <a:rPr lang="ru-RU" sz="1600" dirty="0">
                <a:solidFill>
                  <a:srgbClr val="7030A0"/>
                </a:solidFill>
              </a:rPr>
              <a:t>Цель: Дать понять детям, что слова влияют на настроение (слово огорчает, слово утешает). Учить понимать настроение других людей. </a:t>
            </a:r>
            <a:endParaRPr lang="ru-RU" dirty="0" smtClean="0"/>
          </a:p>
          <a:p>
            <a:pPr marL="0" indent="0" algn="ctr">
              <a:buNone/>
            </a:pPr>
            <a:r>
              <a:rPr lang="ru-RU"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«Кого-Куда»</a:t>
            </a:r>
            <a:endParaRPr lang="ru-RU"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r>
              <a:rPr lang="ru-RU" sz="1600" dirty="0">
                <a:solidFill>
                  <a:srgbClr val="7030A0"/>
                </a:solidFill>
              </a:rPr>
              <a:t>Цель: развивать способность распознавать различные эмоции</a:t>
            </a:r>
            <a:r>
              <a:rPr lang="ru-RU" sz="1600" dirty="0"/>
              <a:t>.</a:t>
            </a:r>
          </a:p>
          <a:p>
            <a:pPr marL="0" indent="0">
              <a:buNone/>
            </a:pPr>
            <a:endParaRPr lang="ru-RU" sz="1600" dirty="0"/>
          </a:p>
        </p:txBody>
      </p:sp>
      <p:sp>
        <p:nvSpPr>
          <p:cNvPr id="2" name="Заголовок 1"/>
          <p:cNvSpPr>
            <a:spLocks noGrp="1"/>
          </p:cNvSpPr>
          <p:nvPr>
            <p:ph type="title"/>
          </p:nvPr>
        </p:nvSpPr>
        <p:spPr>
          <a:xfrm>
            <a:off x="611561" y="5426732"/>
            <a:ext cx="7992888" cy="1026604"/>
          </a:xfrm>
        </p:spPr>
        <p:txBody>
          <a:bodyPr>
            <a:normAutofit fontScale="90000"/>
          </a:bodyPr>
          <a:lstStyle/>
          <a:p>
            <a:pPr marL="0" indent="0" algn="ctr">
              <a:buNone/>
            </a:pPr>
            <a:r>
              <a:rPr lang="ru-RU" sz="27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Учились </a:t>
            </a:r>
            <a:r>
              <a:rPr lang="ru-RU" sz="27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замечать эмоции сверстников и соответствующим образом на них реагировать</a:t>
            </a:r>
            <a:r>
              <a:rPr lang="ru-RU" sz="2700" dirty="0"/>
              <a:t/>
            </a:r>
            <a:br>
              <a:rPr lang="ru-RU" sz="2700" dirty="0"/>
            </a:br>
            <a:r>
              <a:rPr lang="ru-RU" dirty="0"/>
              <a:t/>
            </a:r>
            <a:br>
              <a:rPr lang="ru-RU" dirty="0"/>
            </a:br>
            <a:endParaRPr lang="ru-RU"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384230"/>
            <a:ext cx="2224678" cy="165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582760"/>
            <a:ext cx="2050109"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descr="G:\Фото\Фото детей 2018\IMG-8a82c29651af0c6629efe679020b3631-V.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3626532"/>
            <a:ext cx="1296168" cy="1800200"/>
          </a:xfrm>
          <a:prstGeom prst="rect">
            <a:avLst/>
          </a:prstGeom>
          <a:noFill/>
          <a:ln>
            <a:noFill/>
          </a:ln>
        </p:spPr>
      </p:pic>
      <p:pic>
        <p:nvPicPr>
          <p:cNvPr id="12" name="Рисунок 11" descr="G:\Фото\Фото детей 2018\IMG-330ae0400e82a292937a53185ddd0c27-V.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2145" y="3626532"/>
            <a:ext cx="1148580" cy="1741713"/>
          </a:xfrm>
          <a:prstGeom prst="rect">
            <a:avLst/>
          </a:prstGeom>
          <a:noFill/>
          <a:ln>
            <a:noFill/>
          </a:ln>
        </p:spPr>
      </p:pic>
    </p:spTree>
    <p:extLst>
      <p:ext uri="{BB962C8B-B14F-4D97-AF65-F5344CB8AC3E}">
        <p14:creationId xmlns:p14="http://schemas.microsoft.com/office/powerpoint/2010/main" val="2387082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404664"/>
            <a:ext cx="5328592" cy="1224136"/>
          </a:xfrm>
        </p:spPr>
        <p:txBody>
          <a:bodyPr/>
          <a:lstStyle/>
          <a:p>
            <a:endParaRPr lang="ru-RU" sz="2000" dirty="0" smtClean="0"/>
          </a:p>
          <a:p>
            <a:endParaRPr lang="ru-RU" sz="2000" dirty="0"/>
          </a:p>
          <a:p>
            <a:endParaRPr lang="ru-RU" sz="2000" dirty="0" smtClean="0"/>
          </a:p>
          <a:p>
            <a:endParaRPr lang="ru-RU" sz="2000" dirty="0" smtClean="0"/>
          </a:p>
          <a:p>
            <a:r>
              <a:rPr lang="ru-RU" sz="2000" dirty="0" smtClean="0">
                <a:solidFill>
                  <a:srgbClr val="7030A0"/>
                </a:solidFill>
              </a:rPr>
              <a:t>Добрые </a:t>
            </a:r>
            <a:r>
              <a:rPr lang="ru-RU" sz="2000" dirty="0">
                <a:solidFill>
                  <a:srgbClr val="7030A0"/>
                </a:solidFill>
              </a:rPr>
              <a:t>традиции </a:t>
            </a:r>
            <a:r>
              <a:rPr lang="ru-RU" sz="2000" dirty="0" smtClean="0">
                <a:solidFill>
                  <a:srgbClr val="7030A0"/>
                </a:solidFill>
              </a:rPr>
              <a:t>– помогают на </a:t>
            </a:r>
            <a:r>
              <a:rPr lang="ru-RU" sz="2000" dirty="0">
                <a:solidFill>
                  <a:srgbClr val="7030A0"/>
                </a:solidFill>
              </a:rPr>
              <a:t>доступном для детей младшего возрас­та уровне, создать атмосферу равных прав</a:t>
            </a:r>
            <a:r>
              <a:rPr lang="ru-RU" sz="2000" dirty="0"/>
              <a:t>. </a:t>
            </a:r>
          </a:p>
        </p:txBody>
      </p:sp>
      <p:sp>
        <p:nvSpPr>
          <p:cNvPr id="4" name="Объект 3"/>
          <p:cNvSpPr>
            <a:spLocks noGrp="1"/>
          </p:cNvSpPr>
          <p:nvPr>
            <p:ph sz="half" idx="2"/>
          </p:nvPr>
        </p:nvSpPr>
        <p:spPr>
          <a:xfrm>
            <a:off x="539552" y="2204864"/>
            <a:ext cx="3384376" cy="3024336"/>
          </a:xfrm>
        </p:spPr>
        <p:txBody>
          <a:bodyPr>
            <a:normAutofit/>
          </a:bodyPr>
          <a:lstStyle/>
          <a:p>
            <a:pPr marL="45720" lvl="0" indent="0">
              <a:buNone/>
            </a:pPr>
            <a:r>
              <a:rPr lang="ru-RU" b="1" dirty="0" smtClean="0"/>
              <a:t>«</a:t>
            </a:r>
            <a:r>
              <a:rPr lang="ru-RU" b="1" dirty="0"/>
              <a:t>Поговорим о хорошем»  </a:t>
            </a:r>
            <a:r>
              <a:rPr lang="ru-RU" dirty="0" smtClean="0"/>
              <a:t>-ежедневно</a:t>
            </a:r>
            <a:endParaRPr lang="ru-RU" dirty="0"/>
          </a:p>
          <a:p>
            <a:pPr marL="45720" lvl="0" indent="0">
              <a:buNone/>
            </a:pPr>
            <a:endParaRPr lang="ru-RU" dirty="0"/>
          </a:p>
          <a:p>
            <a:pPr marL="45720" lvl="0" indent="0">
              <a:buNone/>
            </a:pPr>
            <a:r>
              <a:rPr lang="ru-RU" dirty="0" smtClean="0"/>
              <a:t>Общие </a:t>
            </a:r>
            <a:r>
              <a:rPr lang="ru-RU" dirty="0"/>
              <a:t>сборы, на которых дети учатся слышать сверстников - ежедневно</a:t>
            </a:r>
          </a:p>
          <a:p>
            <a:endParaRPr lang="ru-RU" dirty="0"/>
          </a:p>
        </p:txBody>
      </p:sp>
      <p:sp>
        <p:nvSpPr>
          <p:cNvPr id="5" name="Текст 4"/>
          <p:cNvSpPr>
            <a:spLocks noGrp="1"/>
          </p:cNvSpPr>
          <p:nvPr>
            <p:ph type="body" sz="quarter" idx="3"/>
          </p:nvPr>
        </p:nvSpPr>
        <p:spPr>
          <a:xfrm>
            <a:off x="6516216" y="692696"/>
            <a:ext cx="2088232" cy="792088"/>
          </a:xfrm>
        </p:spPr>
        <p:txBody>
          <a:bodyPr/>
          <a:lstStyle/>
          <a:p>
            <a:endParaRPr lang="ru-RU" dirty="0"/>
          </a:p>
        </p:txBody>
      </p:sp>
      <p:sp>
        <p:nvSpPr>
          <p:cNvPr id="6" name="Объект 5"/>
          <p:cNvSpPr>
            <a:spLocks noGrp="1"/>
          </p:cNvSpPr>
          <p:nvPr>
            <p:ph sz="quarter" idx="4"/>
          </p:nvPr>
        </p:nvSpPr>
        <p:spPr>
          <a:xfrm>
            <a:off x="4139952" y="2204864"/>
            <a:ext cx="4608512" cy="3096344"/>
          </a:xfrm>
        </p:spPr>
        <p:txBody>
          <a:bodyPr>
            <a:noAutofit/>
          </a:bodyPr>
          <a:lstStyle/>
          <a:p>
            <a:pPr marL="45720" lvl="0" indent="0">
              <a:buNone/>
            </a:pPr>
            <a:r>
              <a:rPr lang="ru-RU" sz="1400" b="1" dirty="0"/>
              <a:t>Игра «Волшебные очки</a:t>
            </a:r>
            <a:r>
              <a:rPr lang="ru-RU" sz="1400" dirty="0"/>
              <a:t>» - октябрь – ноябрь</a:t>
            </a:r>
          </a:p>
          <a:p>
            <a:pPr marL="45720" lvl="0" indent="0">
              <a:buNone/>
            </a:pPr>
            <a:r>
              <a:rPr lang="ru-RU" sz="1400" dirty="0"/>
              <a:t>Цель: создание в группе атмосферы взаимного уважения и чувства самоуважения у от­дельных детей</a:t>
            </a:r>
          </a:p>
          <a:p>
            <a:pPr marL="45720" indent="0">
              <a:buNone/>
            </a:pPr>
            <a:r>
              <a:rPr lang="ru-RU" sz="1400" dirty="0"/>
              <a:t>Воспитатель надевает необычной формы очки и называет детей, которых увидела в «волшебные очки» и коротко говорит что-нибудь хорошее о каждом. Когда </a:t>
            </a:r>
            <a:r>
              <a:rPr lang="ru-RU" sz="1400" dirty="0" smtClean="0"/>
              <a:t>дети получат </a:t>
            </a:r>
            <a:r>
              <a:rPr lang="ru-RU" sz="1400" dirty="0"/>
              <a:t>образец поведения водящего воспитателя, можно водящего выбирать по считалке из детей. В процессе этой игры, каждый ребёнок услышит про себя что-то положитель­ное, и остальные дети тоже услышат, что у всех есть какие-то достоинства. </a:t>
            </a:r>
          </a:p>
          <a:p>
            <a:endParaRPr lang="ru-RU" sz="1600" dirty="0"/>
          </a:p>
        </p:txBody>
      </p:sp>
      <p:sp>
        <p:nvSpPr>
          <p:cNvPr id="2" name="Заголовок 1"/>
          <p:cNvSpPr>
            <a:spLocks noGrp="1"/>
          </p:cNvSpPr>
          <p:nvPr>
            <p:ph type="title"/>
          </p:nvPr>
        </p:nvSpPr>
        <p:spPr>
          <a:xfrm>
            <a:off x="899592" y="5517232"/>
            <a:ext cx="7128792" cy="864096"/>
          </a:xfrm>
        </p:spPr>
        <p:txBody>
          <a:bodyPr>
            <a:normAutofit fontScale="90000"/>
          </a:bodyPr>
          <a:lstStyle/>
          <a:p>
            <a:pPr marL="0" indent="0" algn="ctr">
              <a:buNone/>
            </a:pP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Создание </a:t>
            </a: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добрых традиций</a:t>
            </a:r>
            <a:r>
              <a:rPr lang="ru-RU" dirty="0"/>
              <a:t/>
            </a:r>
            <a:br>
              <a:rPr lang="ru-RU" dirty="0"/>
            </a:br>
            <a:endParaRPr lang="ru-RU" dirty="0"/>
          </a:p>
        </p:txBody>
      </p:sp>
      <p:pic>
        <p:nvPicPr>
          <p:cNvPr id="7" name="Рисунок 6" descr="G:\Фото\Фото детей 2018\IMG-4c57ace36fa847d2b6ccf8bcf59b2626-V.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48680"/>
            <a:ext cx="2407935" cy="1440160"/>
          </a:xfrm>
          <a:prstGeom prst="rect">
            <a:avLst/>
          </a:prstGeom>
          <a:noFill/>
          <a:ln>
            <a:noFill/>
          </a:ln>
        </p:spPr>
      </p:pic>
    </p:spTree>
    <p:extLst>
      <p:ext uri="{BB962C8B-B14F-4D97-AF65-F5344CB8AC3E}">
        <p14:creationId xmlns:p14="http://schemas.microsoft.com/office/powerpoint/2010/main" val="2648463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373</TotalTime>
  <Words>503</Words>
  <Application>Microsoft Office PowerPoint</Application>
  <PresentationFormat>Экран (4:3)</PresentationFormat>
  <Paragraphs>71</Paragraphs>
  <Slides>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Воздушный поток</vt:lpstr>
      <vt:lpstr>Проект «Мирись, мирись…»</vt:lpstr>
      <vt:lpstr>Развитие коммуникативных способностей детей</vt:lpstr>
      <vt:lpstr>Создание сундучка  «Для дружных ребят» </vt:lpstr>
      <vt:lpstr>Учились замечать эмоции сверстников и соответствующим образом на них реагировать  </vt:lpstr>
      <vt:lpstr>Создание добрых традиций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Реализация долгосрочного проекта «Мирись, мирись…»</dc:title>
  <dc:creator>Л</dc:creator>
  <cp:lastModifiedBy>Игорь</cp:lastModifiedBy>
  <cp:revision>33</cp:revision>
  <dcterms:created xsi:type="dcterms:W3CDTF">2019-10-14T01:47:46Z</dcterms:created>
  <dcterms:modified xsi:type="dcterms:W3CDTF">2020-09-09T18:40:14Z</dcterms:modified>
</cp:coreProperties>
</file>